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5854700" cy="3295650"/>
  <p:notesSz cx="5854700" cy="32956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12" y="1181075"/>
            <a:ext cx="571500" cy="939800"/>
          </a:xfrm>
          <a:custGeom>
            <a:avLst/>
            <a:gdLst/>
            <a:ahLst/>
            <a:cxnLst/>
            <a:rect l="l" t="t" r="r" b="b"/>
            <a:pathLst>
              <a:path w="571500" h="939800">
                <a:moveTo>
                  <a:pt x="187320" y="0"/>
                </a:moveTo>
                <a:lnTo>
                  <a:pt x="0" y="187320"/>
                </a:lnTo>
                <a:lnTo>
                  <a:pt x="0" y="923890"/>
                </a:lnTo>
                <a:lnTo>
                  <a:pt x="15442" y="939332"/>
                </a:lnTo>
                <a:lnTo>
                  <a:pt x="571048" y="383727"/>
                </a:lnTo>
                <a:lnTo>
                  <a:pt x="18732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12" y="1009211"/>
            <a:ext cx="217804" cy="420370"/>
          </a:xfrm>
          <a:custGeom>
            <a:avLst/>
            <a:gdLst/>
            <a:ahLst/>
            <a:cxnLst/>
            <a:rect l="l" t="t" r="r" b="b"/>
            <a:pathLst>
              <a:path w="217804" h="420369">
                <a:moveTo>
                  <a:pt x="15439" y="0"/>
                </a:moveTo>
                <a:lnTo>
                  <a:pt x="0" y="15439"/>
                </a:lnTo>
                <a:lnTo>
                  <a:pt x="0" y="419948"/>
                </a:lnTo>
                <a:lnTo>
                  <a:pt x="217693" y="202250"/>
                </a:lnTo>
                <a:lnTo>
                  <a:pt x="15439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62333" y="548152"/>
            <a:ext cx="2061210" cy="2061210"/>
          </a:xfrm>
          <a:custGeom>
            <a:avLst/>
            <a:gdLst/>
            <a:ahLst/>
            <a:cxnLst/>
            <a:rect l="l" t="t" r="r" b="b"/>
            <a:pathLst>
              <a:path w="2061210" h="2061210">
                <a:moveTo>
                  <a:pt x="1030519" y="0"/>
                </a:moveTo>
                <a:lnTo>
                  <a:pt x="0" y="1030925"/>
                </a:lnTo>
                <a:lnTo>
                  <a:pt x="1030519" y="2061054"/>
                </a:lnTo>
                <a:lnTo>
                  <a:pt x="2061054" y="1030925"/>
                </a:lnTo>
                <a:lnTo>
                  <a:pt x="10305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752243" y="1761911"/>
            <a:ext cx="956310" cy="956310"/>
          </a:xfrm>
          <a:custGeom>
            <a:avLst/>
            <a:gdLst/>
            <a:ahLst/>
            <a:cxnLst/>
            <a:rect l="l" t="t" r="r" b="b"/>
            <a:pathLst>
              <a:path w="956310" h="956310">
                <a:moveTo>
                  <a:pt x="894493" y="0"/>
                </a:moveTo>
                <a:lnTo>
                  <a:pt x="0" y="893694"/>
                </a:lnTo>
                <a:lnTo>
                  <a:pt x="62234" y="955941"/>
                </a:lnTo>
                <a:lnTo>
                  <a:pt x="955941" y="61447"/>
                </a:lnTo>
                <a:lnTo>
                  <a:pt x="89449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22023" y="319194"/>
            <a:ext cx="2303145" cy="436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22031" y="325282"/>
            <a:ext cx="2313304" cy="321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6476" y="1226837"/>
            <a:ext cx="3221747" cy="885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069235" y="3078666"/>
            <a:ext cx="1682889" cy="183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g"/><Relationship Id="rId6" Type="http://schemas.openxmlformats.org/officeDocument/2006/relationships/image" Target="../media/image5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4118" y="71689"/>
            <a:ext cx="3604895" cy="13912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1200"/>
              </a:lnSpc>
              <a:spcBef>
                <a:spcPts val="95"/>
              </a:spcBef>
            </a:pPr>
            <a:r>
              <a:rPr dirty="0" sz="2950" spc="100" b="1">
                <a:solidFill>
                  <a:srgbClr val="000000"/>
                </a:solidFill>
                <a:latin typeface="Cambria"/>
                <a:cs typeface="Cambria"/>
              </a:rPr>
              <a:t>PRESENTATION</a:t>
            </a:r>
            <a:r>
              <a:rPr dirty="0" sz="2950" spc="105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950" spc="260" b="1">
                <a:solidFill>
                  <a:srgbClr val="000000"/>
                </a:solidFill>
                <a:latin typeface="Cambria"/>
                <a:cs typeface="Cambria"/>
              </a:rPr>
              <a:t>ON </a:t>
            </a:r>
            <a:r>
              <a:rPr dirty="0" sz="2950" spc="95" b="1">
                <a:solidFill>
                  <a:srgbClr val="000000"/>
                </a:solidFill>
                <a:latin typeface="Cambria"/>
                <a:cs typeface="Cambria"/>
              </a:rPr>
              <a:t>ARTIFICIAL </a:t>
            </a:r>
            <a:r>
              <a:rPr dirty="0" sz="2950" spc="175" b="1">
                <a:solidFill>
                  <a:srgbClr val="000000"/>
                </a:solidFill>
                <a:latin typeface="Cambria"/>
                <a:cs typeface="Cambria"/>
              </a:rPr>
              <a:t>INTELLIGENCE</a:t>
            </a:r>
            <a:endParaRPr sz="295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28367" y="2536555"/>
            <a:ext cx="2118995" cy="6146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3099"/>
              </a:lnSpc>
              <a:spcBef>
                <a:spcPts val="90"/>
              </a:spcBef>
            </a:pPr>
            <a:r>
              <a:rPr dirty="0" sz="1250" spc="114">
                <a:latin typeface="Cambria"/>
                <a:cs typeface="Cambria"/>
              </a:rPr>
              <a:t>MADE</a:t>
            </a:r>
            <a:r>
              <a:rPr dirty="0" sz="1250" spc="55">
                <a:latin typeface="Cambria"/>
                <a:cs typeface="Cambria"/>
              </a:rPr>
              <a:t> </a:t>
            </a:r>
            <a:r>
              <a:rPr dirty="0" sz="1250" spc="70">
                <a:latin typeface="Cambria"/>
                <a:cs typeface="Cambria"/>
              </a:rPr>
              <a:t>BY</a:t>
            </a:r>
            <a:r>
              <a:rPr dirty="0" sz="1250" spc="15">
                <a:latin typeface="Cambria"/>
                <a:cs typeface="Cambria"/>
              </a:rPr>
              <a:t> </a:t>
            </a:r>
            <a:r>
              <a:rPr dirty="0" sz="1250" spc="125">
                <a:latin typeface="Cambria"/>
                <a:cs typeface="Cambria"/>
              </a:rPr>
              <a:t>HIMANSHU</a:t>
            </a:r>
            <a:r>
              <a:rPr dirty="0" sz="1250" spc="60">
                <a:latin typeface="Cambria"/>
                <a:cs typeface="Cambria"/>
              </a:rPr>
              <a:t> </a:t>
            </a:r>
            <a:r>
              <a:rPr dirty="0" sz="1250" spc="65">
                <a:latin typeface="Cambria"/>
                <a:cs typeface="Cambria"/>
              </a:rPr>
              <a:t>JAIN </a:t>
            </a:r>
            <a:r>
              <a:rPr dirty="0" sz="1250" spc="105">
                <a:latin typeface="Cambria"/>
                <a:cs typeface="Cambria"/>
              </a:rPr>
              <a:t>STUDENT</a:t>
            </a:r>
            <a:r>
              <a:rPr dirty="0" sz="1250" spc="20">
                <a:latin typeface="Cambria"/>
                <a:cs typeface="Cambria"/>
              </a:rPr>
              <a:t> </a:t>
            </a:r>
            <a:r>
              <a:rPr dirty="0" sz="1250" spc="125">
                <a:latin typeface="Cambria"/>
                <a:cs typeface="Cambria"/>
              </a:rPr>
              <a:t>ID</a:t>
            </a:r>
            <a:r>
              <a:rPr dirty="0" sz="1250" spc="55">
                <a:latin typeface="Cambria"/>
                <a:cs typeface="Cambria"/>
              </a:rPr>
              <a:t> </a:t>
            </a:r>
            <a:r>
              <a:rPr dirty="0" sz="1250" spc="-10">
                <a:latin typeface="Cambria"/>
                <a:cs typeface="Cambria"/>
              </a:rPr>
              <a:t>23091073</a:t>
            </a:r>
            <a:r>
              <a:rPr dirty="0" sz="1250" spc="500">
                <a:latin typeface="Cambria"/>
                <a:cs typeface="Cambria"/>
              </a:rPr>
              <a:t> </a:t>
            </a:r>
            <a:r>
              <a:rPr dirty="0" sz="1250" spc="110">
                <a:latin typeface="Cambria"/>
                <a:cs typeface="Cambria"/>
              </a:rPr>
              <a:t>BCA</a:t>
            </a:r>
            <a:r>
              <a:rPr dirty="0" sz="1250" spc="10">
                <a:latin typeface="Cambria"/>
                <a:cs typeface="Cambria"/>
              </a:rPr>
              <a:t> </a:t>
            </a:r>
            <a:r>
              <a:rPr dirty="0" sz="1250" spc="110">
                <a:latin typeface="Cambria"/>
                <a:cs typeface="Cambria"/>
              </a:rPr>
              <a:t>SECTION</a:t>
            </a:r>
            <a:r>
              <a:rPr dirty="0" sz="1250" spc="60">
                <a:latin typeface="Cambria"/>
                <a:cs typeface="Cambria"/>
              </a:rPr>
              <a:t> </a:t>
            </a:r>
            <a:r>
              <a:rPr dirty="0" sz="1250" spc="5">
                <a:latin typeface="Cambria"/>
                <a:cs typeface="Cambria"/>
              </a:rPr>
              <a:t>I</a:t>
            </a:r>
            <a:endParaRPr sz="125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04" y="2182904"/>
            <a:ext cx="977240" cy="102100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8081" y="1104293"/>
            <a:ext cx="1153820" cy="120548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2824" y="1921703"/>
            <a:ext cx="1403352" cy="13210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 descr="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 descr="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dirty="0" sz="2150" spc="90"/>
              <a:t>AI</a:t>
            </a:r>
            <a:r>
              <a:rPr dirty="0" sz="2150" spc="75"/>
              <a:t> in </a:t>
            </a:r>
            <a:r>
              <a:rPr dirty="0" sz="2150" spc="70"/>
              <a:t>Healthcare</a:t>
            </a:r>
            <a:endParaRPr sz="215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9085" y="1069073"/>
            <a:ext cx="1140317" cy="24505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4689" y="1199982"/>
            <a:ext cx="481206" cy="114147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025840" y="903687"/>
            <a:ext cx="2124710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9060">
              <a:lnSpc>
                <a:spcPct val="101099"/>
              </a:lnSpc>
              <a:spcBef>
                <a:spcPts val="100"/>
              </a:spcBef>
              <a:tabLst>
                <a:tab pos="1547495" algn="l"/>
              </a:tabLst>
            </a:pP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8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85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revolutionizing</a:t>
            </a:r>
            <a:r>
              <a:rPr dirty="0" sz="85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healthcare</a:t>
            </a:r>
            <a:r>
              <a:rPr dirty="0" sz="85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through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850">
              <a:latin typeface="Trebuchet MS"/>
              <a:cs typeface="Trebuchet MS"/>
            </a:endParaRPr>
          </a:p>
          <a:p>
            <a:pPr marL="494030">
              <a:lnSpc>
                <a:spcPct val="100000"/>
              </a:lnSpc>
              <a:spcBef>
                <a:spcPts val="10"/>
              </a:spcBef>
              <a:tabLst>
                <a:tab pos="1924685" algn="l"/>
              </a:tabLst>
            </a:pPr>
            <a:r>
              <a:rPr dirty="0" sz="850" spc="-11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8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9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8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endParaRPr sz="850">
              <a:latin typeface="Trebuchet MS"/>
              <a:cs typeface="Trebuchet MS"/>
            </a:endParaRPr>
          </a:p>
          <a:p>
            <a:pPr marL="12700" marR="5080">
              <a:lnSpc>
                <a:spcPct val="101099"/>
              </a:lnSpc>
              <a:spcBef>
                <a:spcPts val="25"/>
              </a:spcBef>
            </a:pP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patient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care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8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outcomes.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 descr="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 descr="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dirty="0" sz="2150" spc="90"/>
              <a:t>AI</a:t>
            </a:r>
            <a:r>
              <a:rPr dirty="0" sz="2150" spc="75"/>
              <a:t> in </a:t>
            </a:r>
            <a:r>
              <a:rPr dirty="0" sz="2150" spc="50"/>
              <a:t>Business</a:t>
            </a:r>
            <a:endParaRPr sz="215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3559" y="938165"/>
            <a:ext cx="1981495" cy="37596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025828" y="903687"/>
            <a:ext cx="1226185" cy="2882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dirty="0" sz="8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utilize</a:t>
            </a:r>
            <a:r>
              <a:rPr dirty="0" sz="8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8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850">
              <a:latin typeface="Trebuchet MS"/>
              <a:cs typeface="Trebuchet MS"/>
            </a:endParaRPr>
          </a:p>
          <a:p>
            <a:pPr algn="ctr" marR="280035">
              <a:lnSpc>
                <a:spcPct val="100000"/>
              </a:lnSpc>
              <a:spcBef>
                <a:spcPts val="10"/>
              </a:spcBef>
            </a:pPr>
            <a:r>
              <a:rPr dirty="0" sz="850" spc="-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016630" y="1034594"/>
            <a:ext cx="52705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-5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025828" y="1165503"/>
            <a:ext cx="2113915" cy="553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10"/>
              </a:spcBef>
              <a:tabLst>
                <a:tab pos="1546860" algn="l"/>
              </a:tabLst>
            </a:pP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9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85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85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endParaRPr sz="850">
              <a:latin typeface="Trebuchet MS"/>
              <a:cs typeface="Trebuchet MS"/>
            </a:endParaRPr>
          </a:p>
          <a:p>
            <a:pPr algn="just" marL="12700" marR="324485">
              <a:lnSpc>
                <a:spcPct val="101099"/>
              </a:lnSpc>
              <a:spcBef>
                <a:spcPts val="25"/>
              </a:spcBef>
            </a:pP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organizations</a:t>
            </a: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data-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driven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decisions</a:t>
            </a:r>
            <a:r>
              <a:rPr dirty="0" sz="8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85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operational eﬃciency.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 descr="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 descr="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34161" y="327769"/>
            <a:ext cx="1888489" cy="421005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algn="r" marR="5080">
              <a:lnSpc>
                <a:spcPts val="1545"/>
              </a:lnSpc>
              <a:spcBef>
                <a:spcPts val="115"/>
              </a:spcBef>
            </a:pPr>
            <a:r>
              <a:rPr dirty="0" sz="1400" spc="60"/>
              <a:t>Challenges </a:t>
            </a:r>
            <a:r>
              <a:rPr dirty="0" sz="1400" spc="65"/>
              <a:t>and </a:t>
            </a:r>
            <a:r>
              <a:rPr dirty="0" sz="1400" spc="40"/>
              <a:t>Future</a:t>
            </a:r>
            <a:endParaRPr sz="1400"/>
          </a:p>
          <a:p>
            <a:pPr algn="r" marR="5080">
              <a:lnSpc>
                <a:spcPts val="1545"/>
              </a:lnSpc>
            </a:pPr>
            <a:r>
              <a:rPr dirty="0" sz="1400" spc="65"/>
              <a:t>Outlook</a:t>
            </a:r>
            <a:endParaRPr sz="140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7473" y="927722"/>
            <a:ext cx="1792870" cy="41908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9451" y="1515392"/>
            <a:ext cx="1268461" cy="24174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434694" y="890811"/>
            <a:ext cx="1883410" cy="9023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 spc="-3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9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45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r>
              <a:rPr dirty="0" sz="9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9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95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9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Verdana"/>
                <a:cs typeface="Verdana"/>
              </a:rPr>
              <a:t>include</a:t>
            </a:r>
            <a:endParaRPr sz="9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15"/>
              </a:spcBef>
              <a:tabLst>
                <a:tab pos="874394" algn="l"/>
              </a:tabLst>
            </a:pPr>
            <a:r>
              <a:rPr dirty="0" sz="950" spc="-5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9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950" spc="-1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950">
              <a:latin typeface="Verdana"/>
              <a:cs typeface="Verdana"/>
            </a:endParaRPr>
          </a:p>
          <a:p>
            <a:pPr algn="r" marL="48895" marR="5080" indent="1310005">
              <a:lnSpc>
                <a:spcPct val="100899"/>
              </a:lnSpc>
            </a:pPr>
            <a:r>
              <a:rPr dirty="0" sz="950" spc="-10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95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35">
                <a:solidFill>
                  <a:srgbClr val="FFFFFF"/>
                </a:solidFill>
                <a:latin typeface="Verdana"/>
                <a:cs typeface="Verdana"/>
              </a:rPr>
              <a:t>Looking </a:t>
            </a:r>
            <a:r>
              <a:rPr dirty="0" sz="950" spc="-55">
                <a:solidFill>
                  <a:srgbClr val="FFFFFF"/>
                </a:solidFill>
                <a:latin typeface="Verdana"/>
                <a:cs typeface="Verdana"/>
              </a:rPr>
              <a:t>ahead,</a:t>
            </a:r>
            <a:r>
              <a:rPr dirty="0" sz="9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95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9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Verdana"/>
                <a:cs typeface="Verdana"/>
              </a:rPr>
              <a:t>holds</a:t>
            </a:r>
            <a:r>
              <a:rPr dirty="0" sz="9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3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9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30">
                <a:solidFill>
                  <a:srgbClr val="FFFFFF"/>
                </a:solidFill>
                <a:latin typeface="Verdana"/>
                <a:cs typeface="Verdana"/>
              </a:rPr>
              <a:t>potential</a:t>
            </a:r>
            <a:r>
              <a:rPr dirty="0" sz="9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endParaRPr sz="9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950" spc="-3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9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Verdana"/>
                <a:cs typeface="Verdana"/>
              </a:rPr>
              <a:t>societal</a:t>
            </a:r>
            <a:endParaRPr sz="9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950" spc="-5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025624" y="818159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5" name="object 15" descr="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2286090" y="3124414"/>
            <a:ext cx="16611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75">
                <a:solidFill>
                  <a:srgbClr val="FFFFFF"/>
                </a:solidFill>
                <a:latin typeface="Cambria"/>
                <a:cs typeface="Cambria"/>
              </a:rPr>
              <a:t>MADE</a:t>
            </a:r>
            <a:r>
              <a:rPr dirty="0" sz="1000" spc="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dirty="0" sz="1000" spc="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85">
                <a:solidFill>
                  <a:srgbClr val="FFFFFF"/>
                </a:solidFill>
                <a:latin typeface="Cambria"/>
                <a:cs typeface="Cambria"/>
              </a:rPr>
              <a:t>HIMANSHU</a:t>
            </a:r>
            <a:r>
              <a:rPr dirty="0" sz="1000" spc="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000" spc="35">
                <a:solidFill>
                  <a:srgbClr val="FFFFFF"/>
                </a:solidFill>
                <a:latin typeface="Cambria"/>
                <a:cs typeface="Cambria"/>
              </a:rPr>
              <a:t>JAIN</a:t>
            </a:r>
            <a:endParaRPr sz="1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 descr="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 descr="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55"/>
              <a:t>Ethical</a:t>
            </a:r>
            <a:r>
              <a:rPr dirty="0" spc="5"/>
              <a:t> </a:t>
            </a:r>
            <a:r>
              <a:rPr dirty="0" spc="70"/>
              <a:t>AI </a:t>
            </a:r>
            <a:r>
              <a:rPr dirty="0" spc="45"/>
              <a:t>Principles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0191" y="1080098"/>
            <a:ext cx="676753" cy="10311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71900" y="1069073"/>
            <a:ext cx="710336" cy="11414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7592" y="1068479"/>
            <a:ext cx="401848" cy="8948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025840" y="903687"/>
            <a:ext cx="2172335" cy="6838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Adhering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ethical</a:t>
            </a:r>
            <a:r>
              <a:rPr dirty="0" sz="8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principles</a:t>
            </a:r>
            <a:r>
              <a:rPr dirty="0" sz="8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8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endParaRPr sz="850">
              <a:latin typeface="Trebuchet MS"/>
              <a:cs typeface="Trebuchet MS"/>
            </a:endParaRPr>
          </a:p>
          <a:p>
            <a:pPr marL="685165">
              <a:lnSpc>
                <a:spcPct val="100000"/>
              </a:lnSpc>
              <a:spcBef>
                <a:spcPts val="10"/>
              </a:spcBef>
              <a:tabLst>
                <a:tab pos="1450340" algn="l"/>
              </a:tabLst>
            </a:pP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850" spc="-11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8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essential </a:t>
            </a: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building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trust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endParaRPr sz="850">
              <a:latin typeface="Verdana"/>
              <a:cs typeface="Verdana"/>
            </a:endParaRPr>
          </a:p>
          <a:p>
            <a:pPr marL="12700" marR="456565">
              <a:lnSpc>
                <a:spcPct val="101099"/>
              </a:lnSpc>
              <a:spcBef>
                <a:spcPts val="20"/>
              </a:spcBef>
            </a:pP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 responsible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deployment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70">
                <a:solidFill>
                  <a:srgbClr val="FFFFFF"/>
                </a:solidFill>
                <a:latin typeface="Verdana"/>
                <a:cs typeface="Verdana"/>
              </a:rPr>
              <a:t>AI </a:t>
            </a: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technologies.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04" y="0"/>
            <a:ext cx="5842635" cy="3288029"/>
            <a:chOff x="3204" y="0"/>
            <a:chExt cx="5842635" cy="328802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15425" y="548671"/>
            <a:ext cx="2120900" cy="2774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50"/>
              <a:t>Future</a:t>
            </a:r>
            <a:r>
              <a:rPr dirty="0" sz="1650" spc="55"/>
              <a:t> </a:t>
            </a:r>
            <a:r>
              <a:rPr dirty="0" sz="1650" spc="95"/>
              <a:t>of</a:t>
            </a:r>
            <a:r>
              <a:rPr dirty="0" sz="1650" spc="-5"/>
              <a:t> </a:t>
            </a:r>
            <a:r>
              <a:rPr dirty="0" sz="1650" spc="70"/>
              <a:t>AI</a:t>
            </a:r>
            <a:r>
              <a:rPr dirty="0" sz="1650" spc="55"/>
              <a:t> </a:t>
            </a:r>
            <a:r>
              <a:rPr dirty="0" sz="1650" spc="40"/>
              <a:t>Research</a:t>
            </a:r>
            <a:endParaRPr sz="1650"/>
          </a:p>
        </p:txBody>
      </p:sp>
      <p:grpSp>
        <p:nvGrpSpPr>
          <p:cNvPr id="8" name="object 8" descr=""/>
          <p:cNvGrpSpPr/>
          <p:nvPr/>
        </p:nvGrpSpPr>
        <p:grpSpPr>
          <a:xfrm>
            <a:off x="3998397" y="1252691"/>
            <a:ext cx="1727835" cy="220345"/>
            <a:chOff x="3998397" y="1252691"/>
            <a:chExt cx="1727835" cy="22034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8397" y="1252691"/>
              <a:ext cx="1312255" cy="21980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9331" y="1257406"/>
              <a:ext cx="136276" cy="8310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9331" y="1257406"/>
              <a:ext cx="136276" cy="8310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937615" y="1087304"/>
            <a:ext cx="1801495" cy="814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">
              <a:lnSpc>
                <a:spcPct val="101099"/>
              </a:lnSpc>
              <a:spcBef>
                <a:spcPts val="100"/>
              </a:spcBef>
              <a:tabLst>
                <a:tab pos="889635" algn="l"/>
                <a:tab pos="1372870" algn="l"/>
              </a:tabLst>
            </a:pP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85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r>
              <a:rPr dirty="0" sz="8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8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dirty="0" sz="85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dirty="0" sz="8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dirty="0" sz="8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ahoma"/>
                <a:cs typeface="Tahoma"/>
              </a:rPr>
              <a:t>focus </a:t>
            </a:r>
            <a:r>
              <a:rPr dirty="0" sz="850" spc="3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850" spc="-5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850" spc="-6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85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85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850" spc="-4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85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dirty="0" sz="85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ahoma"/>
                <a:cs typeface="Tahoma"/>
              </a:rPr>
              <a:t>areas</a:t>
            </a:r>
            <a:endParaRPr sz="850">
              <a:latin typeface="Tahoma"/>
              <a:cs typeface="Tahoma"/>
            </a:endParaRPr>
          </a:p>
          <a:p>
            <a:pPr algn="r" marL="201930" marR="5080" indent="104139">
              <a:lnSpc>
                <a:spcPct val="101099"/>
              </a:lnSpc>
              <a:spcBef>
                <a:spcPts val="25"/>
              </a:spcBef>
            </a:pP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dirty="0" sz="85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shape</a:t>
            </a:r>
            <a:r>
              <a:rPr dirty="0" sz="85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85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trajectory</a:t>
            </a:r>
            <a:r>
              <a:rPr dirty="0" sz="85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85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ahoma"/>
                <a:cs typeface="Tahoma"/>
              </a:rPr>
              <a:t>AI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r>
              <a:rPr dirty="0" sz="85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85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its</a:t>
            </a:r>
            <a:r>
              <a:rPr dirty="0" sz="85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ahoma"/>
                <a:cs typeface="Tahoma"/>
              </a:rPr>
              <a:t>impact</a:t>
            </a:r>
            <a:r>
              <a:rPr dirty="0" sz="85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850" spc="3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endParaRPr sz="85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850" spc="-10">
                <a:solidFill>
                  <a:srgbClr val="FFFFFF"/>
                </a:solidFill>
                <a:latin typeface="Tahoma"/>
                <a:cs typeface="Tahoma"/>
              </a:rPr>
              <a:t>society.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447032" y="101160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 descr="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50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 descr="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5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3"/>
                  </a:lnTo>
                  <a:lnTo>
                    <a:pt x="45137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5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4247448" y="0"/>
            <a:ext cx="1599565" cy="1703705"/>
          </a:xfrm>
          <a:custGeom>
            <a:avLst/>
            <a:gdLst/>
            <a:ahLst/>
            <a:cxnLst/>
            <a:rect l="l" t="t" r="r" b="b"/>
            <a:pathLst>
              <a:path w="1599564" h="1703705">
                <a:moveTo>
                  <a:pt x="1388727" y="0"/>
                </a:moveTo>
                <a:lnTo>
                  <a:pt x="672847" y="0"/>
                </a:lnTo>
                <a:lnTo>
                  <a:pt x="0" y="672334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82482" y="0"/>
            <a:ext cx="1385570" cy="692785"/>
          </a:xfrm>
          <a:custGeom>
            <a:avLst/>
            <a:gdLst/>
            <a:ahLst/>
            <a:cxnLst/>
            <a:rect l="l" t="t" r="r" b="b"/>
            <a:pathLst>
              <a:path w="1385570" h="692785">
                <a:moveTo>
                  <a:pt x="1385427" y="0"/>
                </a:moveTo>
                <a:lnTo>
                  <a:pt x="0" y="0"/>
                </a:lnTo>
                <a:lnTo>
                  <a:pt x="692710" y="692456"/>
                </a:lnTo>
                <a:lnTo>
                  <a:pt x="13854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R="5080">
              <a:lnSpc>
                <a:spcPct val="101699"/>
              </a:lnSpc>
              <a:spcBef>
                <a:spcPts val="105"/>
              </a:spcBef>
            </a:pPr>
            <a:r>
              <a:rPr dirty="0" spc="-35"/>
              <a:t>The</a:t>
            </a:r>
            <a:r>
              <a:rPr dirty="0" spc="-65"/>
              <a:t> </a:t>
            </a:r>
            <a:r>
              <a:rPr dirty="0" spc="-25"/>
              <a:t>foundations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 spc="-105"/>
              <a:t>AI</a:t>
            </a:r>
            <a:r>
              <a:rPr dirty="0" spc="-65"/>
              <a:t> </a:t>
            </a:r>
            <a:r>
              <a:rPr dirty="0" spc="-30"/>
              <a:t>encompass</a:t>
            </a:r>
            <a:r>
              <a:rPr dirty="0" spc="-60"/>
              <a:t> </a:t>
            </a:r>
            <a:r>
              <a:rPr dirty="0" spc="-45"/>
              <a:t>a</a:t>
            </a:r>
            <a:r>
              <a:rPr dirty="0" spc="-60"/>
              <a:t> </a:t>
            </a:r>
            <a:r>
              <a:rPr dirty="0" spc="-30"/>
              <a:t>rich</a:t>
            </a:r>
            <a:r>
              <a:rPr dirty="0" spc="-65"/>
              <a:t> </a:t>
            </a:r>
            <a:r>
              <a:rPr dirty="0" spc="-10"/>
              <a:t>history, </a:t>
            </a:r>
            <a:r>
              <a:rPr dirty="0" spc="-35"/>
              <a:t>diverse</a:t>
            </a:r>
            <a:r>
              <a:rPr dirty="0" spc="-40"/>
              <a:t> applications,</a:t>
            </a:r>
            <a:r>
              <a:rPr dirty="0" spc="-35"/>
              <a:t> </a:t>
            </a:r>
            <a:r>
              <a:rPr dirty="0" spc="-25"/>
              <a:t>and</a:t>
            </a:r>
            <a:r>
              <a:rPr dirty="0" spc="-35"/>
              <a:t> ethical </a:t>
            </a:r>
            <a:r>
              <a:rPr dirty="0" spc="-25"/>
              <a:t>considerations.</a:t>
            </a:r>
          </a:p>
          <a:p>
            <a:pPr algn="ctr" marL="61594" marR="65405" indent="-635">
              <a:lnSpc>
                <a:spcPct val="102600"/>
              </a:lnSpc>
              <a:spcBef>
                <a:spcPts val="10"/>
              </a:spcBef>
            </a:pPr>
            <a:r>
              <a:rPr dirty="0" spc="-50"/>
              <a:t>As</a:t>
            </a:r>
            <a:r>
              <a:rPr dirty="0" spc="-65"/>
              <a:t> </a:t>
            </a:r>
            <a:r>
              <a:rPr dirty="0" spc="-105"/>
              <a:t>AI</a:t>
            </a:r>
            <a:r>
              <a:rPr dirty="0" spc="-60"/>
              <a:t> </a:t>
            </a:r>
            <a:r>
              <a:rPr dirty="0" spc="-30"/>
              <a:t>continues</a:t>
            </a:r>
            <a:r>
              <a:rPr dirty="0" spc="-60"/>
              <a:t> </a:t>
            </a:r>
            <a:r>
              <a:rPr dirty="0" spc="-20"/>
              <a:t>to</a:t>
            </a:r>
            <a:r>
              <a:rPr dirty="0" spc="-65"/>
              <a:t> evolve,</a:t>
            </a:r>
            <a:r>
              <a:rPr dirty="0" spc="-60"/>
              <a:t> </a:t>
            </a:r>
            <a:r>
              <a:rPr dirty="0" spc="-35"/>
              <a:t>it</a:t>
            </a:r>
            <a:r>
              <a:rPr dirty="0" spc="-60"/>
              <a:t> </a:t>
            </a:r>
            <a:r>
              <a:rPr dirty="0" spc="-40"/>
              <a:t>is</a:t>
            </a:r>
            <a:r>
              <a:rPr dirty="0" spc="-60"/>
              <a:t> </a:t>
            </a:r>
            <a:r>
              <a:rPr dirty="0" spc="-35"/>
              <a:t>imperative</a:t>
            </a:r>
            <a:r>
              <a:rPr dirty="0" spc="-65"/>
              <a:t> </a:t>
            </a:r>
            <a:r>
              <a:rPr dirty="0" spc="-25"/>
              <a:t>to </a:t>
            </a:r>
            <a:r>
              <a:rPr dirty="0" spc="-50"/>
              <a:t>navigate </a:t>
            </a:r>
            <a:r>
              <a:rPr dirty="0" spc="-45"/>
              <a:t>its </a:t>
            </a:r>
            <a:r>
              <a:rPr dirty="0" spc="-25"/>
              <a:t>development</a:t>
            </a:r>
            <a:r>
              <a:rPr dirty="0" spc="-50"/>
              <a:t> </a:t>
            </a:r>
            <a:r>
              <a:rPr dirty="0" spc="-30"/>
              <a:t>with</a:t>
            </a:r>
            <a:r>
              <a:rPr dirty="0" spc="-45"/>
              <a:t> </a:t>
            </a:r>
            <a:r>
              <a:rPr dirty="0" spc="-35"/>
              <a:t>ethical</a:t>
            </a:r>
            <a:r>
              <a:rPr dirty="0" spc="-50"/>
              <a:t> </a:t>
            </a:r>
            <a:r>
              <a:rPr dirty="0" spc="-35"/>
              <a:t>integrity </a:t>
            </a:r>
            <a:r>
              <a:rPr dirty="0" spc="-25"/>
              <a:t>and</a:t>
            </a:r>
            <a:r>
              <a:rPr dirty="0" spc="-70"/>
              <a:t> </a:t>
            </a:r>
            <a:r>
              <a:rPr dirty="0" spc="-45"/>
              <a:t>a</a:t>
            </a:r>
            <a:r>
              <a:rPr dirty="0" spc="-70"/>
              <a:t> </a:t>
            </a:r>
            <a:r>
              <a:rPr dirty="0" spc="-30"/>
              <a:t>focus</a:t>
            </a:r>
            <a:r>
              <a:rPr dirty="0" spc="-65"/>
              <a:t> </a:t>
            </a:r>
            <a:r>
              <a:rPr dirty="0"/>
              <a:t>on</a:t>
            </a:r>
            <a:r>
              <a:rPr dirty="0" spc="-70"/>
              <a:t> </a:t>
            </a:r>
            <a:r>
              <a:rPr dirty="0" spc="-35"/>
              <a:t>societal</a:t>
            </a:r>
            <a:r>
              <a:rPr dirty="0" spc="-70"/>
              <a:t> </a:t>
            </a:r>
            <a:r>
              <a:rPr dirty="0" spc="-10"/>
              <a:t>beneﬁt.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98901" y="624178"/>
            <a:ext cx="1630680" cy="391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114"/>
              <a:t>Conclusion</a:t>
            </a:r>
            <a:endParaRPr sz="2400"/>
          </a:p>
        </p:txBody>
      </p:sp>
      <p:sp>
        <p:nvSpPr>
          <p:cNvPr id="13" name="object 13" descr=""/>
          <p:cNvSpPr/>
          <p:nvPr/>
        </p:nvSpPr>
        <p:spPr>
          <a:xfrm>
            <a:off x="2296223" y="1175372"/>
            <a:ext cx="1251585" cy="30480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96154" y="346792"/>
            <a:ext cx="4150995" cy="2882900"/>
            <a:chOff x="1696154" y="346792"/>
            <a:chExt cx="4150995" cy="2882900"/>
          </a:xfrm>
        </p:grpSpPr>
        <p:sp>
          <p:nvSpPr>
            <p:cNvPr id="3" name="object 3" descr=""/>
            <p:cNvSpPr/>
            <p:nvPr/>
          </p:nvSpPr>
          <p:spPr>
            <a:xfrm>
              <a:off x="3569360" y="713562"/>
              <a:ext cx="2277745" cy="2061210"/>
            </a:xfrm>
            <a:custGeom>
              <a:avLst/>
              <a:gdLst/>
              <a:ahLst/>
              <a:cxnLst/>
              <a:rect l="l" t="t" r="r" b="b"/>
              <a:pathLst>
                <a:path w="2277745" h="2061210">
                  <a:moveTo>
                    <a:pt x="940117" y="1208417"/>
                  </a:moveTo>
                  <a:lnTo>
                    <a:pt x="556412" y="824699"/>
                  </a:lnTo>
                  <a:lnTo>
                    <a:pt x="0" y="1380299"/>
                  </a:lnTo>
                  <a:lnTo>
                    <a:pt x="384530" y="1764030"/>
                  </a:lnTo>
                  <a:lnTo>
                    <a:pt x="940117" y="1208417"/>
                  </a:lnTo>
                  <a:close/>
                </a:path>
                <a:path w="2277745" h="2061210">
                  <a:moveTo>
                    <a:pt x="2277376" y="396887"/>
                  </a:moveTo>
                  <a:lnTo>
                    <a:pt x="1880641" y="0"/>
                  </a:lnTo>
                  <a:lnTo>
                    <a:pt x="850112" y="1030922"/>
                  </a:lnTo>
                  <a:lnTo>
                    <a:pt x="1880641" y="2061057"/>
                  </a:lnTo>
                  <a:lnTo>
                    <a:pt x="2277376" y="1664474"/>
                  </a:lnTo>
                  <a:lnTo>
                    <a:pt x="2277376" y="396887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6567" y="1037983"/>
              <a:ext cx="989965" cy="1086485"/>
            </a:xfrm>
            <a:custGeom>
              <a:avLst/>
              <a:gdLst/>
              <a:ahLst/>
              <a:cxnLst/>
              <a:rect l="l" t="t" r="r" b="b"/>
              <a:pathLst>
                <a:path w="989964" h="1086485">
                  <a:moveTo>
                    <a:pt x="955941" y="61429"/>
                  </a:moveTo>
                  <a:lnTo>
                    <a:pt x="894486" y="0"/>
                  </a:lnTo>
                  <a:lnTo>
                    <a:pt x="0" y="893686"/>
                  </a:lnTo>
                  <a:lnTo>
                    <a:pt x="62230" y="955929"/>
                  </a:lnTo>
                  <a:lnTo>
                    <a:pt x="955941" y="61429"/>
                  </a:lnTo>
                  <a:close/>
                </a:path>
                <a:path w="989964" h="1086485">
                  <a:moveTo>
                    <a:pt x="989584" y="530656"/>
                  </a:moveTo>
                  <a:lnTo>
                    <a:pt x="787323" y="328409"/>
                  </a:lnTo>
                  <a:lnTo>
                    <a:pt x="231736" y="883996"/>
                  </a:lnTo>
                  <a:lnTo>
                    <a:pt x="433971" y="1086269"/>
                  </a:lnTo>
                  <a:lnTo>
                    <a:pt x="989584" y="530656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924449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2717" y="0"/>
                  </a:moveTo>
                  <a:lnTo>
                    <a:pt x="0" y="282726"/>
                  </a:lnTo>
                  <a:lnTo>
                    <a:pt x="282717" y="566251"/>
                  </a:lnTo>
                  <a:lnTo>
                    <a:pt x="566272" y="282726"/>
                  </a:lnTo>
                  <a:lnTo>
                    <a:pt x="28271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78662" y="49940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23266" y="0"/>
                  </a:moveTo>
                  <a:lnTo>
                    <a:pt x="38557" y="0"/>
                  </a:lnTo>
                  <a:lnTo>
                    <a:pt x="23724" y="2973"/>
                  </a:lnTo>
                  <a:lnTo>
                    <a:pt x="11449" y="11140"/>
                  </a:lnTo>
                  <a:lnTo>
                    <a:pt x="3088" y="23375"/>
                  </a:lnTo>
                  <a:lnTo>
                    <a:pt x="0" y="38551"/>
                  </a:lnTo>
                  <a:lnTo>
                    <a:pt x="0" y="224049"/>
                  </a:lnTo>
                  <a:lnTo>
                    <a:pt x="2972" y="238864"/>
                  </a:lnTo>
                  <a:lnTo>
                    <a:pt x="11140" y="251047"/>
                  </a:lnTo>
                  <a:lnTo>
                    <a:pt x="23377" y="259167"/>
                  </a:lnTo>
                  <a:lnTo>
                    <a:pt x="38557" y="261792"/>
                  </a:lnTo>
                  <a:lnTo>
                    <a:pt x="223266" y="261792"/>
                  </a:lnTo>
                  <a:lnTo>
                    <a:pt x="238098" y="258830"/>
                  </a:lnTo>
                  <a:lnTo>
                    <a:pt x="250374" y="250748"/>
                  </a:lnTo>
                  <a:lnTo>
                    <a:pt x="253315" y="246528"/>
                  </a:lnTo>
                  <a:lnTo>
                    <a:pt x="38557" y="246528"/>
                  </a:lnTo>
                  <a:lnTo>
                    <a:pt x="29492" y="244696"/>
                  </a:lnTo>
                  <a:lnTo>
                    <a:pt x="22090" y="239702"/>
                  </a:lnTo>
                  <a:lnTo>
                    <a:pt x="17100" y="232300"/>
                  </a:lnTo>
                  <a:lnTo>
                    <a:pt x="15270" y="223241"/>
                  </a:lnTo>
                  <a:lnTo>
                    <a:pt x="15270" y="38551"/>
                  </a:lnTo>
                  <a:lnTo>
                    <a:pt x="17100" y="29486"/>
                  </a:lnTo>
                  <a:lnTo>
                    <a:pt x="22090" y="22083"/>
                  </a:lnTo>
                  <a:lnTo>
                    <a:pt x="29521" y="17085"/>
                  </a:lnTo>
                  <a:lnTo>
                    <a:pt x="38557" y="15261"/>
                  </a:lnTo>
                  <a:lnTo>
                    <a:pt x="253881" y="15261"/>
                  </a:lnTo>
                  <a:lnTo>
                    <a:pt x="250576" y="11237"/>
                  </a:lnTo>
                  <a:lnTo>
                    <a:pt x="244731" y="6433"/>
                  </a:lnTo>
                  <a:lnTo>
                    <a:pt x="238132" y="2908"/>
                  </a:lnTo>
                  <a:lnTo>
                    <a:pt x="230927" y="739"/>
                  </a:lnTo>
                  <a:lnTo>
                    <a:pt x="223266" y="0"/>
                  </a:lnTo>
                  <a:close/>
                </a:path>
                <a:path w="262254" h="262255">
                  <a:moveTo>
                    <a:pt x="198422" y="31152"/>
                  </a:moveTo>
                  <a:lnTo>
                    <a:pt x="190347" y="31312"/>
                  </a:lnTo>
                  <a:lnTo>
                    <a:pt x="180715" y="31312"/>
                  </a:lnTo>
                  <a:lnTo>
                    <a:pt x="176692" y="32122"/>
                  </a:lnTo>
                  <a:lnTo>
                    <a:pt x="137799" y="52685"/>
                  </a:lnTo>
                  <a:lnTo>
                    <a:pt x="130911" y="76294"/>
                  </a:lnTo>
                  <a:lnTo>
                    <a:pt x="130911" y="108405"/>
                  </a:lnTo>
                  <a:lnTo>
                    <a:pt x="111648" y="108405"/>
                  </a:lnTo>
                  <a:lnTo>
                    <a:pt x="107624" y="111620"/>
                  </a:lnTo>
                  <a:lnTo>
                    <a:pt x="107624" y="150171"/>
                  </a:lnTo>
                  <a:lnTo>
                    <a:pt x="110825" y="154186"/>
                  </a:lnTo>
                  <a:lnTo>
                    <a:pt x="130911" y="154186"/>
                  </a:lnTo>
                  <a:lnTo>
                    <a:pt x="130911" y="246528"/>
                  </a:lnTo>
                  <a:lnTo>
                    <a:pt x="146182" y="246528"/>
                  </a:lnTo>
                  <a:lnTo>
                    <a:pt x="146182" y="142134"/>
                  </a:lnTo>
                  <a:lnTo>
                    <a:pt x="143594" y="138921"/>
                  </a:lnTo>
                  <a:lnTo>
                    <a:pt x="122895" y="138921"/>
                  </a:lnTo>
                  <a:lnTo>
                    <a:pt x="122895" y="123669"/>
                  </a:lnTo>
                  <a:lnTo>
                    <a:pt x="142951" y="123669"/>
                  </a:lnTo>
                  <a:lnTo>
                    <a:pt x="146974" y="120453"/>
                  </a:lnTo>
                  <a:lnTo>
                    <a:pt x="146182" y="115631"/>
                  </a:lnTo>
                  <a:lnTo>
                    <a:pt x="146182" y="64245"/>
                  </a:lnTo>
                  <a:lnTo>
                    <a:pt x="182331" y="46576"/>
                  </a:lnTo>
                  <a:lnTo>
                    <a:pt x="187147" y="46576"/>
                  </a:lnTo>
                  <a:lnTo>
                    <a:pt x="191140" y="45777"/>
                  </a:lnTo>
                  <a:lnTo>
                    <a:pt x="228657" y="45777"/>
                  </a:lnTo>
                  <a:lnTo>
                    <a:pt x="228904" y="44171"/>
                  </a:lnTo>
                  <a:lnTo>
                    <a:pt x="229697" y="40148"/>
                  </a:lnTo>
                  <a:lnTo>
                    <a:pt x="227289" y="36944"/>
                  </a:lnTo>
                  <a:lnTo>
                    <a:pt x="223266" y="35335"/>
                  </a:lnTo>
                  <a:lnTo>
                    <a:pt x="215190" y="33239"/>
                  </a:lnTo>
                  <a:lnTo>
                    <a:pt x="206806" y="31819"/>
                  </a:lnTo>
                  <a:lnTo>
                    <a:pt x="198422" y="31152"/>
                  </a:lnTo>
                  <a:close/>
                </a:path>
                <a:path w="262254" h="262255">
                  <a:moveTo>
                    <a:pt x="198363" y="65852"/>
                  </a:moveTo>
                  <a:lnTo>
                    <a:pt x="193548" y="65852"/>
                  </a:lnTo>
                  <a:lnTo>
                    <a:pt x="191140" y="66650"/>
                  </a:lnTo>
                  <a:lnTo>
                    <a:pt x="181543" y="69627"/>
                  </a:lnTo>
                  <a:lnTo>
                    <a:pt x="174578" y="74783"/>
                  </a:lnTo>
                  <a:lnTo>
                    <a:pt x="170474" y="81915"/>
                  </a:lnTo>
                  <a:lnTo>
                    <a:pt x="169468" y="90748"/>
                  </a:lnTo>
                  <a:lnTo>
                    <a:pt x="169468" y="119655"/>
                  </a:lnTo>
                  <a:lnTo>
                    <a:pt x="172669" y="123669"/>
                  </a:lnTo>
                  <a:lnTo>
                    <a:pt x="205618" y="123669"/>
                  </a:lnTo>
                  <a:lnTo>
                    <a:pt x="201594" y="138921"/>
                  </a:lnTo>
                  <a:lnTo>
                    <a:pt x="172669" y="138921"/>
                  </a:lnTo>
                  <a:lnTo>
                    <a:pt x="168645" y="142134"/>
                  </a:lnTo>
                  <a:lnTo>
                    <a:pt x="169468" y="146148"/>
                  </a:lnTo>
                  <a:lnTo>
                    <a:pt x="169468" y="246528"/>
                  </a:lnTo>
                  <a:lnTo>
                    <a:pt x="184708" y="246528"/>
                  </a:lnTo>
                  <a:lnTo>
                    <a:pt x="184708" y="154186"/>
                  </a:lnTo>
                  <a:lnTo>
                    <a:pt x="211226" y="154186"/>
                  </a:lnTo>
                  <a:lnTo>
                    <a:pt x="214426" y="151781"/>
                  </a:lnTo>
                  <a:lnTo>
                    <a:pt x="215249" y="148565"/>
                  </a:lnTo>
                  <a:lnTo>
                    <a:pt x="222473" y="118049"/>
                  </a:lnTo>
                  <a:lnTo>
                    <a:pt x="223266" y="115631"/>
                  </a:lnTo>
                  <a:lnTo>
                    <a:pt x="221681" y="110822"/>
                  </a:lnTo>
                  <a:lnTo>
                    <a:pt x="220065" y="109215"/>
                  </a:lnTo>
                  <a:lnTo>
                    <a:pt x="218852" y="108405"/>
                  </a:lnTo>
                  <a:lnTo>
                    <a:pt x="184708" y="108405"/>
                  </a:lnTo>
                  <a:lnTo>
                    <a:pt x="184708" y="87532"/>
                  </a:lnTo>
                  <a:lnTo>
                    <a:pt x="185531" y="83521"/>
                  </a:lnTo>
                  <a:lnTo>
                    <a:pt x="194370" y="81915"/>
                  </a:lnTo>
                  <a:lnTo>
                    <a:pt x="197571" y="81915"/>
                  </a:lnTo>
                  <a:lnTo>
                    <a:pt x="199186" y="81104"/>
                  </a:lnTo>
                  <a:lnTo>
                    <a:pt x="222464" y="81104"/>
                  </a:lnTo>
                  <a:lnTo>
                    <a:pt x="224058" y="79497"/>
                  </a:lnTo>
                  <a:lnTo>
                    <a:pt x="224058" y="77888"/>
                  </a:lnTo>
                  <a:lnTo>
                    <a:pt x="225515" y="67458"/>
                  </a:lnTo>
                  <a:lnTo>
                    <a:pt x="210433" y="67458"/>
                  </a:lnTo>
                  <a:lnTo>
                    <a:pt x="207203" y="66650"/>
                  </a:lnTo>
                  <a:lnTo>
                    <a:pt x="203210" y="66650"/>
                  </a:lnTo>
                  <a:lnTo>
                    <a:pt x="198363" y="65852"/>
                  </a:lnTo>
                  <a:close/>
                </a:path>
                <a:path w="262254" h="262255">
                  <a:moveTo>
                    <a:pt x="253881" y="15261"/>
                  </a:moveTo>
                  <a:lnTo>
                    <a:pt x="223266" y="15261"/>
                  </a:lnTo>
                  <a:lnTo>
                    <a:pt x="232330" y="17091"/>
                  </a:lnTo>
                  <a:lnTo>
                    <a:pt x="239732" y="22083"/>
                  </a:lnTo>
                  <a:lnTo>
                    <a:pt x="244722" y="29486"/>
                  </a:lnTo>
                  <a:lnTo>
                    <a:pt x="246552" y="38551"/>
                  </a:lnTo>
                  <a:lnTo>
                    <a:pt x="246552" y="224049"/>
                  </a:lnTo>
                  <a:lnTo>
                    <a:pt x="244722" y="233095"/>
                  </a:lnTo>
                  <a:lnTo>
                    <a:pt x="239732" y="240410"/>
                  </a:lnTo>
                  <a:lnTo>
                    <a:pt x="232330" y="245164"/>
                  </a:lnTo>
                  <a:lnTo>
                    <a:pt x="223266" y="246528"/>
                  </a:lnTo>
                  <a:lnTo>
                    <a:pt x="253315" y="246528"/>
                  </a:lnTo>
                  <a:lnTo>
                    <a:pt x="258734" y="238752"/>
                  </a:lnTo>
                  <a:lnTo>
                    <a:pt x="261823" y="224049"/>
                  </a:lnTo>
                  <a:lnTo>
                    <a:pt x="261823" y="38551"/>
                  </a:lnTo>
                  <a:lnTo>
                    <a:pt x="261081" y="30894"/>
                  </a:lnTo>
                  <a:lnTo>
                    <a:pt x="258908" y="23688"/>
                  </a:lnTo>
                  <a:lnTo>
                    <a:pt x="255380" y="17085"/>
                  </a:lnTo>
                  <a:lnTo>
                    <a:pt x="253881" y="15261"/>
                  </a:lnTo>
                  <a:close/>
                </a:path>
                <a:path w="262254" h="262255">
                  <a:moveTo>
                    <a:pt x="142951" y="138123"/>
                  </a:moveTo>
                  <a:lnTo>
                    <a:pt x="138927" y="138921"/>
                  </a:lnTo>
                  <a:lnTo>
                    <a:pt x="143594" y="138921"/>
                  </a:lnTo>
                  <a:lnTo>
                    <a:pt x="142951" y="138123"/>
                  </a:lnTo>
                  <a:close/>
                </a:path>
                <a:path w="262254" h="262255">
                  <a:moveTo>
                    <a:pt x="217657" y="107606"/>
                  </a:moveTo>
                  <a:lnTo>
                    <a:pt x="215249" y="108405"/>
                  </a:lnTo>
                  <a:lnTo>
                    <a:pt x="218852" y="108405"/>
                  </a:lnTo>
                  <a:lnTo>
                    <a:pt x="217657" y="107606"/>
                  </a:lnTo>
                  <a:close/>
                </a:path>
                <a:path w="262254" h="262255">
                  <a:moveTo>
                    <a:pt x="222464" y="81104"/>
                  </a:moveTo>
                  <a:lnTo>
                    <a:pt x="204002" y="81104"/>
                  </a:lnTo>
                  <a:lnTo>
                    <a:pt x="208818" y="81915"/>
                  </a:lnTo>
                  <a:lnTo>
                    <a:pt x="212049" y="83521"/>
                  </a:lnTo>
                  <a:lnTo>
                    <a:pt x="213634" y="83521"/>
                  </a:lnTo>
                  <a:lnTo>
                    <a:pt x="215249" y="84319"/>
                  </a:lnTo>
                  <a:lnTo>
                    <a:pt x="219273" y="84319"/>
                  </a:lnTo>
                  <a:lnTo>
                    <a:pt x="222464" y="81104"/>
                  </a:lnTo>
                  <a:close/>
                </a:path>
                <a:path w="262254" h="262255">
                  <a:moveTo>
                    <a:pt x="228657" y="45777"/>
                  </a:moveTo>
                  <a:lnTo>
                    <a:pt x="198363" y="45777"/>
                  </a:lnTo>
                  <a:lnTo>
                    <a:pt x="205618" y="46576"/>
                  </a:lnTo>
                  <a:lnTo>
                    <a:pt x="212841" y="48981"/>
                  </a:lnTo>
                  <a:lnTo>
                    <a:pt x="211866" y="57018"/>
                  </a:lnTo>
                  <a:lnTo>
                    <a:pt x="211226" y="62636"/>
                  </a:lnTo>
                  <a:lnTo>
                    <a:pt x="210433" y="67458"/>
                  </a:lnTo>
                  <a:lnTo>
                    <a:pt x="225515" y="67458"/>
                  </a:lnTo>
                  <a:lnTo>
                    <a:pt x="227205" y="55409"/>
                  </a:lnTo>
                  <a:lnTo>
                    <a:pt x="228657" y="45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190936" y="346798"/>
              <a:ext cx="1200150" cy="566420"/>
            </a:xfrm>
            <a:custGeom>
              <a:avLst/>
              <a:gdLst/>
              <a:ahLst/>
              <a:cxnLst/>
              <a:rect l="l" t="t" r="r" b="b"/>
              <a:pathLst>
                <a:path w="1200150" h="566419">
                  <a:moveTo>
                    <a:pt x="566254" y="282727"/>
                  </a:moveTo>
                  <a:lnTo>
                    <a:pt x="282727" y="0"/>
                  </a:lnTo>
                  <a:lnTo>
                    <a:pt x="0" y="282727"/>
                  </a:lnTo>
                  <a:lnTo>
                    <a:pt x="282727" y="566254"/>
                  </a:lnTo>
                  <a:lnTo>
                    <a:pt x="566254" y="282727"/>
                  </a:lnTo>
                  <a:close/>
                </a:path>
                <a:path w="1200150" h="566419">
                  <a:moveTo>
                    <a:pt x="1199908" y="282727"/>
                  </a:moveTo>
                  <a:lnTo>
                    <a:pt x="916774" y="0"/>
                  </a:lnTo>
                  <a:lnTo>
                    <a:pt x="633679" y="282727"/>
                  </a:lnTo>
                  <a:lnTo>
                    <a:pt x="916774" y="566254"/>
                  </a:lnTo>
                  <a:lnTo>
                    <a:pt x="1199908" y="28272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317" y="530733"/>
              <a:ext cx="184708" cy="19997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342759" y="49940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22473" y="0"/>
                  </a:moveTo>
                  <a:lnTo>
                    <a:pt x="38557" y="0"/>
                  </a:lnTo>
                  <a:lnTo>
                    <a:pt x="23724" y="3099"/>
                  </a:lnTo>
                  <a:lnTo>
                    <a:pt x="11449" y="11544"/>
                  </a:lnTo>
                  <a:lnTo>
                    <a:pt x="3088" y="24054"/>
                  </a:lnTo>
                  <a:lnTo>
                    <a:pt x="0" y="39349"/>
                  </a:lnTo>
                  <a:lnTo>
                    <a:pt x="0" y="223266"/>
                  </a:lnTo>
                  <a:lnTo>
                    <a:pt x="3088" y="238099"/>
                  </a:lnTo>
                  <a:lnTo>
                    <a:pt x="11449" y="250372"/>
                  </a:lnTo>
                  <a:lnTo>
                    <a:pt x="23724" y="258730"/>
                  </a:lnTo>
                  <a:lnTo>
                    <a:pt x="38557" y="261817"/>
                  </a:lnTo>
                  <a:lnTo>
                    <a:pt x="222473" y="261817"/>
                  </a:lnTo>
                  <a:lnTo>
                    <a:pt x="237318" y="258730"/>
                  </a:lnTo>
                  <a:lnTo>
                    <a:pt x="249680" y="250372"/>
                  </a:lnTo>
                  <a:lnTo>
                    <a:pt x="252355" y="246552"/>
                  </a:lnTo>
                  <a:lnTo>
                    <a:pt x="38557" y="246552"/>
                  </a:lnTo>
                  <a:lnTo>
                    <a:pt x="29505" y="244720"/>
                  </a:lnTo>
                  <a:lnTo>
                    <a:pt x="22101" y="239725"/>
                  </a:lnTo>
                  <a:lnTo>
                    <a:pt x="17104" y="232323"/>
                  </a:lnTo>
                  <a:lnTo>
                    <a:pt x="15270" y="223266"/>
                  </a:lnTo>
                  <a:lnTo>
                    <a:pt x="15270" y="39349"/>
                  </a:lnTo>
                  <a:lnTo>
                    <a:pt x="17104" y="30278"/>
                  </a:lnTo>
                  <a:lnTo>
                    <a:pt x="22101" y="22787"/>
                  </a:lnTo>
                  <a:lnTo>
                    <a:pt x="29505" y="17555"/>
                  </a:lnTo>
                  <a:lnTo>
                    <a:pt x="38557" y="15261"/>
                  </a:lnTo>
                  <a:lnTo>
                    <a:pt x="252401" y="15261"/>
                  </a:lnTo>
                  <a:lnTo>
                    <a:pt x="250275" y="12150"/>
                  </a:lnTo>
                  <a:lnTo>
                    <a:pt x="237764" y="3553"/>
                  </a:lnTo>
                  <a:lnTo>
                    <a:pt x="222473" y="0"/>
                  </a:lnTo>
                  <a:close/>
                </a:path>
                <a:path w="262254" h="262255">
                  <a:moveTo>
                    <a:pt x="252401" y="15261"/>
                  </a:moveTo>
                  <a:lnTo>
                    <a:pt x="222473" y="15261"/>
                  </a:lnTo>
                  <a:lnTo>
                    <a:pt x="231538" y="17106"/>
                  </a:lnTo>
                  <a:lnTo>
                    <a:pt x="238940" y="22188"/>
                  </a:lnTo>
                  <a:lnTo>
                    <a:pt x="243930" y="29829"/>
                  </a:lnTo>
                  <a:lnTo>
                    <a:pt x="245760" y="39349"/>
                  </a:lnTo>
                  <a:lnTo>
                    <a:pt x="245760" y="223266"/>
                  </a:lnTo>
                  <a:lnTo>
                    <a:pt x="243930" y="232323"/>
                  </a:lnTo>
                  <a:lnTo>
                    <a:pt x="238940" y="239725"/>
                  </a:lnTo>
                  <a:lnTo>
                    <a:pt x="231538" y="244720"/>
                  </a:lnTo>
                  <a:lnTo>
                    <a:pt x="222473" y="246552"/>
                  </a:lnTo>
                  <a:lnTo>
                    <a:pt x="252355" y="246552"/>
                  </a:lnTo>
                  <a:lnTo>
                    <a:pt x="258276" y="238099"/>
                  </a:lnTo>
                  <a:lnTo>
                    <a:pt x="261823" y="223266"/>
                  </a:lnTo>
                  <a:lnTo>
                    <a:pt x="261823" y="39349"/>
                  </a:lnTo>
                  <a:lnTo>
                    <a:pt x="258722" y="24509"/>
                  </a:lnTo>
                  <a:lnTo>
                    <a:pt x="252401" y="15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557290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3524" y="0"/>
                  </a:moveTo>
                  <a:lnTo>
                    <a:pt x="0" y="282726"/>
                  </a:lnTo>
                  <a:lnTo>
                    <a:pt x="283524" y="566251"/>
                  </a:lnTo>
                  <a:lnTo>
                    <a:pt x="566287" y="282726"/>
                  </a:lnTo>
                  <a:lnTo>
                    <a:pt x="283524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1237" y="530720"/>
              <a:ext cx="200771" cy="19996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710724" y="499414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99974" y="68262"/>
                  </a:moveTo>
                  <a:lnTo>
                    <a:pt x="192722" y="61823"/>
                  </a:lnTo>
                  <a:lnTo>
                    <a:pt x="184708" y="61823"/>
                  </a:lnTo>
                  <a:lnTo>
                    <a:pt x="175869" y="61823"/>
                  </a:lnTo>
                  <a:lnTo>
                    <a:pt x="169430" y="69049"/>
                  </a:lnTo>
                  <a:lnTo>
                    <a:pt x="169430" y="85928"/>
                  </a:lnTo>
                  <a:lnTo>
                    <a:pt x="176657" y="92341"/>
                  </a:lnTo>
                  <a:lnTo>
                    <a:pt x="184708" y="93154"/>
                  </a:lnTo>
                  <a:lnTo>
                    <a:pt x="193548" y="93154"/>
                  </a:lnTo>
                  <a:lnTo>
                    <a:pt x="199974" y="85928"/>
                  </a:lnTo>
                  <a:lnTo>
                    <a:pt x="199974" y="68262"/>
                  </a:lnTo>
                  <a:close/>
                </a:path>
                <a:path w="262254" h="262255">
                  <a:moveTo>
                    <a:pt x="261785" y="38557"/>
                  </a:moveTo>
                  <a:lnTo>
                    <a:pt x="258813" y="23723"/>
                  </a:lnTo>
                  <a:lnTo>
                    <a:pt x="253187" y="15265"/>
                  </a:lnTo>
                  <a:lnTo>
                    <a:pt x="250647" y="11442"/>
                  </a:lnTo>
                  <a:lnTo>
                    <a:pt x="246545" y="8648"/>
                  </a:lnTo>
                  <a:lnTo>
                    <a:pt x="246545" y="38557"/>
                  </a:lnTo>
                  <a:lnTo>
                    <a:pt x="246545" y="224053"/>
                  </a:lnTo>
                  <a:lnTo>
                    <a:pt x="244716" y="233095"/>
                  </a:lnTo>
                  <a:lnTo>
                    <a:pt x="239712" y="240411"/>
                  </a:lnTo>
                  <a:lnTo>
                    <a:pt x="232308" y="245160"/>
                  </a:lnTo>
                  <a:lnTo>
                    <a:pt x="223266" y="246532"/>
                  </a:lnTo>
                  <a:lnTo>
                    <a:pt x="38519" y="246532"/>
                  </a:lnTo>
                  <a:lnTo>
                    <a:pt x="29476" y="244703"/>
                  </a:lnTo>
                  <a:lnTo>
                    <a:pt x="22072" y="239801"/>
                  </a:lnTo>
                  <a:lnTo>
                    <a:pt x="17068" y="232638"/>
                  </a:lnTo>
                  <a:lnTo>
                    <a:pt x="15240" y="224053"/>
                  </a:lnTo>
                  <a:lnTo>
                    <a:pt x="15240" y="38557"/>
                  </a:lnTo>
                  <a:lnTo>
                    <a:pt x="17068" y="29489"/>
                  </a:lnTo>
                  <a:lnTo>
                    <a:pt x="22072" y="22085"/>
                  </a:lnTo>
                  <a:lnTo>
                    <a:pt x="29476" y="17094"/>
                  </a:lnTo>
                  <a:lnTo>
                    <a:pt x="38519" y="15265"/>
                  </a:lnTo>
                  <a:lnTo>
                    <a:pt x="223266" y="15265"/>
                  </a:lnTo>
                  <a:lnTo>
                    <a:pt x="232308" y="17094"/>
                  </a:lnTo>
                  <a:lnTo>
                    <a:pt x="239712" y="22085"/>
                  </a:lnTo>
                  <a:lnTo>
                    <a:pt x="244716" y="29489"/>
                  </a:lnTo>
                  <a:lnTo>
                    <a:pt x="246545" y="38557"/>
                  </a:lnTo>
                  <a:lnTo>
                    <a:pt x="246545" y="8648"/>
                  </a:lnTo>
                  <a:lnTo>
                    <a:pt x="238429" y="3086"/>
                  </a:lnTo>
                  <a:lnTo>
                    <a:pt x="223266" y="0"/>
                  </a:lnTo>
                  <a:lnTo>
                    <a:pt x="38519" y="0"/>
                  </a:lnTo>
                  <a:lnTo>
                    <a:pt x="23698" y="2971"/>
                  </a:lnTo>
                  <a:lnTo>
                    <a:pt x="11430" y="11137"/>
                  </a:lnTo>
                  <a:lnTo>
                    <a:pt x="3086" y="23380"/>
                  </a:lnTo>
                  <a:lnTo>
                    <a:pt x="0" y="38557"/>
                  </a:lnTo>
                  <a:lnTo>
                    <a:pt x="0" y="224053"/>
                  </a:lnTo>
                  <a:lnTo>
                    <a:pt x="2971" y="238861"/>
                  </a:lnTo>
                  <a:lnTo>
                    <a:pt x="11137" y="251053"/>
                  </a:lnTo>
                  <a:lnTo>
                    <a:pt x="23355" y="259168"/>
                  </a:lnTo>
                  <a:lnTo>
                    <a:pt x="38519" y="261797"/>
                  </a:lnTo>
                  <a:lnTo>
                    <a:pt x="223266" y="261797"/>
                  </a:lnTo>
                  <a:lnTo>
                    <a:pt x="238086" y="258826"/>
                  </a:lnTo>
                  <a:lnTo>
                    <a:pt x="250355" y="250748"/>
                  </a:lnTo>
                  <a:lnTo>
                    <a:pt x="253288" y="246532"/>
                  </a:lnTo>
                  <a:lnTo>
                    <a:pt x="258711" y="238747"/>
                  </a:lnTo>
                  <a:lnTo>
                    <a:pt x="261785" y="224053"/>
                  </a:lnTo>
                  <a:lnTo>
                    <a:pt x="261785" y="38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2682" y="522588"/>
              <a:ext cx="210068" cy="21463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154" y="2152345"/>
              <a:ext cx="1613525" cy="107733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11336" y="602935"/>
            <a:ext cx="1958339" cy="6616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50" spc="125"/>
              <a:t>Thanks!</a:t>
            </a:r>
            <a:endParaRPr sz="4150"/>
          </a:p>
        </p:txBody>
      </p:sp>
      <p:sp>
        <p:nvSpPr>
          <p:cNvPr id="16" name="object 16" descr=""/>
          <p:cNvSpPr/>
          <p:nvPr/>
        </p:nvSpPr>
        <p:spPr>
          <a:xfrm>
            <a:off x="732650" y="1385951"/>
            <a:ext cx="1927225" cy="30480"/>
          </a:xfrm>
          <a:custGeom>
            <a:avLst/>
            <a:gdLst/>
            <a:ahLst/>
            <a:cxnLst/>
            <a:rect l="l" t="t" r="r" b="b"/>
            <a:pathLst>
              <a:path w="1927225" h="30480">
                <a:moveTo>
                  <a:pt x="1927110" y="0"/>
                </a:moveTo>
                <a:lnTo>
                  <a:pt x="0" y="0"/>
                </a:lnTo>
                <a:lnTo>
                  <a:pt x="0" y="30441"/>
                </a:lnTo>
                <a:lnTo>
                  <a:pt x="1927110" y="30441"/>
                </a:lnTo>
                <a:lnTo>
                  <a:pt x="192711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1176" y="1899178"/>
            <a:ext cx="1184266" cy="788252"/>
          </a:xfrm>
          <a:prstGeom prst="rect">
            <a:avLst/>
          </a:prstGeom>
        </p:spPr>
      </p:pic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3" y="889182"/>
                </a:lnTo>
                <a:lnTo>
                  <a:pt x="777633" y="222019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600836" y="2575346"/>
            <a:ext cx="1111250" cy="713105"/>
            <a:chOff x="2600836" y="2575346"/>
            <a:chExt cx="1111250" cy="713105"/>
          </a:xfrm>
        </p:grpSpPr>
        <p:sp>
          <p:nvSpPr>
            <p:cNvPr id="4" name="object 4" descr=""/>
            <p:cNvSpPr/>
            <p:nvPr/>
          </p:nvSpPr>
          <p:spPr>
            <a:xfrm>
              <a:off x="2787598" y="2747223"/>
              <a:ext cx="924560" cy="541020"/>
            </a:xfrm>
            <a:custGeom>
              <a:avLst/>
              <a:gdLst/>
              <a:ahLst/>
              <a:cxnLst/>
              <a:rect l="l" t="t" r="r" b="b"/>
              <a:pathLst>
                <a:path w="924560" h="541020">
                  <a:moveTo>
                    <a:pt x="540695" y="0"/>
                  </a:moveTo>
                  <a:lnTo>
                    <a:pt x="0" y="540723"/>
                  </a:lnTo>
                  <a:lnTo>
                    <a:pt x="767438" y="540723"/>
                  </a:lnTo>
                  <a:lnTo>
                    <a:pt x="924435" y="383724"/>
                  </a:lnTo>
                  <a:lnTo>
                    <a:pt x="54069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00836" y="2575346"/>
              <a:ext cx="758190" cy="713105"/>
            </a:xfrm>
            <a:custGeom>
              <a:avLst/>
              <a:gdLst/>
              <a:ahLst/>
              <a:cxnLst/>
              <a:rect l="l" t="t" r="r" b="b"/>
              <a:pathLst>
                <a:path w="758189" h="713104">
                  <a:moveTo>
                    <a:pt x="555580" y="0"/>
                  </a:moveTo>
                  <a:lnTo>
                    <a:pt x="0" y="556402"/>
                  </a:lnTo>
                  <a:lnTo>
                    <a:pt x="156815" y="712600"/>
                  </a:lnTo>
                  <a:lnTo>
                    <a:pt x="247504" y="712600"/>
                  </a:lnTo>
                  <a:lnTo>
                    <a:pt x="757845" y="202250"/>
                  </a:lnTo>
                  <a:lnTo>
                    <a:pt x="55558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3805001" y="2205383"/>
            <a:ext cx="1845310" cy="1082675"/>
          </a:xfrm>
          <a:custGeom>
            <a:avLst/>
            <a:gdLst/>
            <a:ahLst/>
            <a:cxn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236" y="849426"/>
            <a:ext cx="2788920" cy="146621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535"/>
              </a:spcBef>
            </a:pPr>
            <a:r>
              <a:rPr dirty="0" sz="2150" spc="100"/>
              <a:t>Foundations</a:t>
            </a:r>
            <a:r>
              <a:rPr dirty="0" sz="2150" spc="114"/>
              <a:t> of </a:t>
            </a:r>
            <a:r>
              <a:rPr dirty="0" sz="2150" spc="75"/>
              <a:t>Artificial</a:t>
            </a:r>
            <a:r>
              <a:rPr dirty="0" sz="2150" spc="114"/>
              <a:t> </a:t>
            </a:r>
            <a:r>
              <a:rPr dirty="0" sz="2150" spc="65"/>
              <a:t>Intelligence: </a:t>
            </a:r>
            <a:r>
              <a:rPr dirty="0" sz="2150" spc="70"/>
              <a:t>Unraveling</a:t>
            </a:r>
            <a:r>
              <a:rPr dirty="0" sz="2150" spc="105"/>
              <a:t> </a:t>
            </a:r>
            <a:r>
              <a:rPr dirty="0" sz="2150" spc="65"/>
              <a:t>the </a:t>
            </a:r>
            <a:r>
              <a:rPr dirty="0" sz="2150" spc="100"/>
              <a:t>Fundamental </a:t>
            </a:r>
            <a:r>
              <a:rPr dirty="0" sz="2150" spc="65"/>
              <a:t>Principles</a:t>
            </a:r>
            <a:endParaRPr sz="2150"/>
          </a:p>
        </p:txBody>
      </p:sp>
      <p:grpSp>
        <p:nvGrpSpPr>
          <p:cNvPr id="9" name="object 9" descr=""/>
          <p:cNvGrpSpPr/>
          <p:nvPr/>
        </p:nvGrpSpPr>
        <p:grpSpPr>
          <a:xfrm>
            <a:off x="2924293" y="0"/>
            <a:ext cx="2925445" cy="2998470"/>
            <a:chOff x="2924293" y="0"/>
            <a:chExt cx="2925445" cy="299847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4293" y="1296567"/>
              <a:ext cx="1701777" cy="170178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136" y="0"/>
              <a:ext cx="2072975" cy="236757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97182" y="2986013"/>
            <a:ext cx="1894839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75">
                <a:solidFill>
                  <a:srgbClr val="FFFFFF"/>
                </a:solidFill>
                <a:latin typeface="Cambria"/>
                <a:cs typeface="Cambria"/>
              </a:rPr>
              <a:t>MADE</a:t>
            </a:r>
            <a:r>
              <a:rPr dirty="0" sz="1150" spc="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15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dirty="0" sz="1150" spc="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150" spc="95">
                <a:solidFill>
                  <a:srgbClr val="FFFFFF"/>
                </a:solidFill>
                <a:latin typeface="Cambria"/>
                <a:cs typeface="Cambria"/>
              </a:rPr>
              <a:t>HIMANSHU</a:t>
            </a:r>
            <a:r>
              <a:rPr dirty="0" sz="1150" spc="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150" spc="40">
                <a:solidFill>
                  <a:srgbClr val="FFFFFF"/>
                </a:solidFill>
                <a:latin typeface="Cambria"/>
                <a:cs typeface="Cambria"/>
              </a:rPr>
              <a:t>JAIN</a:t>
            </a:r>
            <a:endParaRPr sz="11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04" y="0"/>
            <a:ext cx="5842635" cy="3288029"/>
            <a:chOff x="3204" y="0"/>
            <a:chExt cx="5842635" cy="328802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" y="1867"/>
              <a:ext cx="5842190" cy="32860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85239" y="536491"/>
            <a:ext cx="1651000" cy="3543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 spc="80"/>
              <a:t>Introduction</a:t>
            </a:r>
            <a:endParaRPr sz="2150"/>
          </a:p>
        </p:txBody>
      </p:sp>
      <p:grpSp>
        <p:nvGrpSpPr>
          <p:cNvPr id="8" name="object 8" descr=""/>
          <p:cNvGrpSpPr/>
          <p:nvPr/>
        </p:nvGrpSpPr>
        <p:grpSpPr>
          <a:xfrm>
            <a:off x="4059173" y="1252691"/>
            <a:ext cx="1665605" cy="379095"/>
            <a:chOff x="4059173" y="1252691"/>
            <a:chExt cx="1665605" cy="37909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3436" y="1252691"/>
              <a:ext cx="570951" cy="1141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1378" y="1517559"/>
              <a:ext cx="409681" cy="11414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173" y="1252691"/>
              <a:ext cx="527791" cy="88891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948847" y="1087306"/>
            <a:ext cx="1790064" cy="814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0560" marR="5080" indent="-418465">
              <a:lnSpc>
                <a:spcPct val="101099"/>
              </a:lnSpc>
              <a:spcBef>
                <a:spcPts val="10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Artiﬁcial Intelligence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(AI)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endParaRPr sz="8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r>
              <a:rPr dirty="0" sz="8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8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machines.</a:t>
            </a:r>
            <a:r>
              <a:rPr dirty="0" sz="85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8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endParaRPr sz="850">
              <a:latin typeface="Trebuchet MS"/>
              <a:cs typeface="Trebuchet MS"/>
            </a:endParaRPr>
          </a:p>
          <a:p>
            <a:pPr algn="r" marL="12700" marR="5080" indent="707390">
              <a:lnSpc>
                <a:spcPct val="101099"/>
              </a:lnSpc>
              <a:spcBef>
                <a:spcPts val="25"/>
              </a:spcBef>
            </a:pPr>
            <a:r>
              <a:rPr dirty="0" sz="850" spc="-11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8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reasoning,</a:t>
            </a:r>
            <a:r>
              <a:rPr dirty="0" sz="8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self-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correction.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Join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delve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endParaRPr sz="8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the foundations</a:t>
            </a:r>
            <a:r>
              <a:rPr dirty="0" sz="85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85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AI.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447032" y="101160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315453" y="1547124"/>
            <a:ext cx="1217930" cy="2222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50" spc="85">
                <a:latin typeface="Cambria"/>
                <a:cs typeface="Cambria"/>
              </a:rPr>
              <a:t>Add</a:t>
            </a:r>
            <a:r>
              <a:rPr dirty="0" sz="1250" spc="65">
                <a:latin typeface="Cambria"/>
                <a:cs typeface="Cambria"/>
              </a:rPr>
              <a:t> </a:t>
            </a:r>
            <a:r>
              <a:rPr dirty="0" sz="1250">
                <a:latin typeface="Cambria"/>
                <a:cs typeface="Cambria"/>
              </a:rPr>
              <a:t>a</a:t>
            </a:r>
            <a:r>
              <a:rPr dirty="0" sz="1250" spc="70">
                <a:latin typeface="Cambria"/>
                <a:cs typeface="Cambria"/>
              </a:rPr>
              <a:t> </a:t>
            </a:r>
            <a:r>
              <a:rPr dirty="0" sz="1250" spc="75">
                <a:latin typeface="Cambria"/>
                <a:cs typeface="Cambria"/>
              </a:rPr>
              <a:t>body</a:t>
            </a:r>
            <a:r>
              <a:rPr dirty="0" sz="1250" spc="30">
                <a:latin typeface="Cambria"/>
                <a:cs typeface="Cambria"/>
              </a:rPr>
              <a:t> </a:t>
            </a:r>
            <a:r>
              <a:rPr dirty="0" sz="1250" spc="40">
                <a:latin typeface="Cambria"/>
                <a:cs typeface="Cambria"/>
              </a:rPr>
              <a:t>text</a:t>
            </a:r>
            <a:endParaRPr sz="1250">
              <a:latin typeface="Cambria"/>
              <a:cs typeface="Cambri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02" y="0"/>
            <a:ext cx="5842635" cy="3288029"/>
            <a:chOff x="3202" y="0"/>
            <a:chExt cx="5842635" cy="328802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2" y="1867"/>
              <a:ext cx="5842192" cy="32860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72103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72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72" y="3284890"/>
                  </a:lnTo>
                  <a:lnTo>
                    <a:pt x="2261972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97840" y="536491"/>
            <a:ext cx="1638300" cy="3543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 spc="80"/>
              <a:t>History</a:t>
            </a:r>
            <a:r>
              <a:rPr dirty="0" sz="2150" spc="15"/>
              <a:t> </a:t>
            </a:r>
            <a:r>
              <a:rPr dirty="0" sz="2150" spc="130"/>
              <a:t>of</a:t>
            </a:r>
            <a:r>
              <a:rPr dirty="0" sz="2150"/>
              <a:t> </a:t>
            </a:r>
            <a:r>
              <a:rPr dirty="0" sz="2150" spc="65"/>
              <a:t>AI</a:t>
            </a:r>
            <a:endParaRPr sz="2150"/>
          </a:p>
        </p:txBody>
      </p:sp>
      <p:grpSp>
        <p:nvGrpSpPr>
          <p:cNvPr id="8" name="object 8" descr=""/>
          <p:cNvGrpSpPr/>
          <p:nvPr/>
        </p:nvGrpSpPr>
        <p:grpSpPr>
          <a:xfrm>
            <a:off x="3869405" y="1121782"/>
            <a:ext cx="1855470" cy="615950"/>
            <a:chOff x="3869405" y="1121782"/>
            <a:chExt cx="1855470" cy="61595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4436" y="1121782"/>
              <a:ext cx="537636" cy="24505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9405" y="1528584"/>
              <a:ext cx="545317" cy="20876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5478" y="1520391"/>
              <a:ext cx="448909" cy="11131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798294" y="1087308"/>
            <a:ext cx="1940560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75285">
              <a:lnSpc>
                <a:spcPct val="101099"/>
              </a:lnSpc>
              <a:spcBef>
                <a:spcPts val="100"/>
              </a:spcBef>
              <a:tabLst>
                <a:tab pos="983615" algn="l"/>
              </a:tabLst>
            </a:pP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8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8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dates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back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5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850" spc="-10">
                <a:solidFill>
                  <a:srgbClr val="FFFFFF"/>
                </a:solidFill>
                <a:latin typeface="Trebuchet MS"/>
                <a:cs typeface="Trebuchet MS"/>
              </a:rPr>
              <a:t> ancient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philosophy.</a:t>
            </a:r>
            <a:r>
              <a:rPr dirty="0" sz="85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20th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century,</a:t>
            </a:r>
            <a:r>
              <a:rPr dirty="0" sz="8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5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dirty="0" sz="8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850">
              <a:latin typeface="Trebuchet MS"/>
              <a:cs typeface="Trebuchet MS"/>
            </a:endParaRPr>
          </a:p>
          <a:p>
            <a:pPr algn="just" marL="645160">
              <a:lnSpc>
                <a:spcPct val="100000"/>
              </a:lnSpc>
              <a:spcBef>
                <a:spcPts val="35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birth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850">
              <a:latin typeface="Trebuchet MS"/>
              <a:cs typeface="Trebuchet MS"/>
            </a:endParaRPr>
          </a:p>
          <a:p>
            <a:pPr algn="just" marL="558800">
              <a:lnSpc>
                <a:spcPct val="100000"/>
              </a:lnSpc>
              <a:spcBef>
                <a:spcPts val="1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laid</a:t>
            </a:r>
            <a:r>
              <a:rPr dirty="0" sz="8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85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groundwork</a:t>
            </a:r>
            <a:r>
              <a:rPr dirty="0" sz="85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85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AI.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447032" y="101160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 descr="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 descr="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</a:pPr>
            <a:r>
              <a:rPr dirty="0" sz="2150" spc="55"/>
              <a:t>Types</a:t>
            </a:r>
            <a:r>
              <a:rPr dirty="0" sz="2150" spc="75"/>
              <a:t> </a:t>
            </a:r>
            <a:r>
              <a:rPr dirty="0" sz="2150" spc="130"/>
              <a:t>of</a:t>
            </a:r>
            <a:r>
              <a:rPr dirty="0" sz="2150" spc="5"/>
              <a:t> </a:t>
            </a:r>
            <a:r>
              <a:rPr dirty="0" sz="2150" spc="65"/>
              <a:t>AI</a:t>
            </a:r>
            <a:endParaRPr sz="215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9723" y="961714"/>
            <a:ext cx="848532" cy="22150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4468" y="1069073"/>
            <a:ext cx="376763" cy="11414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2634" y="938165"/>
            <a:ext cx="386913" cy="88891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025842" y="903684"/>
            <a:ext cx="1254125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categorized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79988" y="903682"/>
            <a:ext cx="136525" cy="1574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025840" y="1034594"/>
            <a:ext cx="2137410" cy="553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  <a:tabLst>
                <a:tab pos="648335" algn="l"/>
                <a:tab pos="1245235" algn="l"/>
              </a:tabLst>
            </a:pP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850" spc="-9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8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Narrow</a:t>
            </a: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85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designed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a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speciﬁc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60">
                <a:solidFill>
                  <a:srgbClr val="FFFFFF"/>
                </a:solidFill>
                <a:latin typeface="Verdana"/>
                <a:cs typeface="Verdana"/>
              </a:rPr>
              <a:t>task,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general </a:t>
            </a:r>
            <a:r>
              <a:rPr dirty="0" sz="850" spc="-85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aims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demonstrate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human-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like </a:t>
            </a: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intelligence.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 spc="105"/>
              <a:t>Machine</a:t>
            </a:r>
            <a:r>
              <a:rPr dirty="0" sz="2150" spc="85"/>
              <a:t> </a:t>
            </a:r>
            <a:r>
              <a:rPr dirty="0" sz="2150" spc="55"/>
              <a:t>Learning</a:t>
            </a:r>
            <a:endParaRPr sz="2150"/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9280" y="938165"/>
            <a:ext cx="872672" cy="11414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7951" y="1333942"/>
            <a:ext cx="1740182" cy="24505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025830" y="903682"/>
            <a:ext cx="2126615" cy="683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09955">
              <a:lnSpc>
                <a:spcPct val="101800"/>
              </a:lnSpc>
              <a:spcBef>
                <a:spcPts val="95"/>
              </a:spcBef>
              <a:tabLst>
                <a:tab pos="1020444" algn="l"/>
                <a:tab pos="1766570" algn="l"/>
              </a:tabLst>
            </a:pP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8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8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subset</a:t>
            </a:r>
            <a:r>
              <a:rPr dirty="0" sz="8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8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85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8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enables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machines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data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and improve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over </a:t>
            </a: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time.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includes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850" spc="-11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8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850">
              <a:latin typeface="Verdana"/>
              <a:cs typeface="Verdana"/>
            </a:endParaRPr>
          </a:p>
          <a:p>
            <a:pPr marL="1190625">
              <a:lnSpc>
                <a:spcPct val="100000"/>
              </a:lnSpc>
              <a:spcBef>
                <a:spcPts val="10"/>
              </a:spcBef>
            </a:pP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 descr="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7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6553" y="353890"/>
            <a:ext cx="2177415" cy="3543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 spc="80"/>
              <a:t>Neural</a:t>
            </a:r>
            <a:r>
              <a:rPr dirty="0" sz="2150" spc="75"/>
              <a:t> </a:t>
            </a:r>
            <a:r>
              <a:rPr dirty="0" sz="2150" spc="60"/>
              <a:t>Networks</a:t>
            </a:r>
            <a:endParaRPr sz="21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1573" y="1031973"/>
            <a:ext cx="835459" cy="8889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748126" y="997497"/>
            <a:ext cx="2160270" cy="683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75030">
              <a:lnSpc>
                <a:spcPct val="101600"/>
              </a:lnSpc>
              <a:spcBef>
                <a:spcPts val="95"/>
              </a:spcBef>
            </a:pP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6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850" spc="-100">
                <a:solidFill>
                  <a:srgbClr val="FFFFFF"/>
                </a:solidFill>
                <a:latin typeface="Verdana"/>
                <a:cs typeface="Verdana"/>
              </a:rPr>
              <a:t>AI,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inspired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by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structure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human 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brain.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consist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interconnected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nodes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transmit information.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12700" marR="5080">
              <a:lnSpc>
                <a:spcPts val="1410"/>
              </a:lnSpc>
              <a:spcBef>
                <a:spcPts val="385"/>
              </a:spcBef>
            </a:pPr>
            <a:r>
              <a:rPr dirty="0" sz="1400" spc="50"/>
              <a:t>Natural</a:t>
            </a:r>
            <a:r>
              <a:rPr dirty="0" sz="1400" spc="75"/>
              <a:t> </a:t>
            </a:r>
            <a:r>
              <a:rPr dirty="0" sz="1400" spc="45"/>
              <a:t>Language </a:t>
            </a:r>
            <a:r>
              <a:rPr dirty="0" sz="1400" spc="40"/>
              <a:t>Processing</a:t>
            </a:r>
            <a:endParaRPr sz="1400"/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9280" y="938165"/>
            <a:ext cx="1476146" cy="11414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0617" y="1333942"/>
            <a:ext cx="1896898" cy="24505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025828" y="903682"/>
            <a:ext cx="2025650" cy="683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13205">
              <a:lnSpc>
                <a:spcPct val="101800"/>
              </a:lnSpc>
              <a:spcBef>
                <a:spcPts val="95"/>
              </a:spcBef>
              <a:tabLst>
                <a:tab pos="1391285" algn="l"/>
              </a:tabLst>
            </a:pP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enables 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machines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10">
                <a:solidFill>
                  <a:srgbClr val="FFFFFF"/>
                </a:solidFill>
                <a:latin typeface="Verdana"/>
                <a:cs typeface="Verdana"/>
              </a:rPr>
              <a:t>interpret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language.</a:t>
            </a:r>
            <a:r>
              <a:rPr dirty="0" sz="85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9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encompasses</a:t>
            </a:r>
            <a:r>
              <a:rPr dirty="0" sz="85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tasks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8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endParaRPr sz="850">
              <a:latin typeface="Verdana"/>
              <a:cs typeface="Verdana"/>
            </a:endParaRPr>
          </a:p>
          <a:p>
            <a:pPr marL="568325">
              <a:lnSpc>
                <a:spcPct val="100000"/>
              </a:lnSpc>
              <a:spcBef>
                <a:spcPts val="10"/>
              </a:spcBef>
              <a:tabLst>
                <a:tab pos="1867535" algn="l"/>
              </a:tabLst>
            </a:pPr>
            <a:r>
              <a:rPr dirty="0" sz="850" spc="-11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8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11077" y="0"/>
            <a:ext cx="2435860" cy="1732914"/>
            <a:chOff x="3411077" y="0"/>
            <a:chExt cx="2435860" cy="1732914"/>
          </a:xfrm>
        </p:grpSpPr>
        <p:sp>
          <p:nvSpPr>
            <p:cNvPr id="3" name="object 3" descr=""/>
            <p:cNvSpPr/>
            <p:nvPr/>
          </p:nvSpPr>
          <p:spPr>
            <a:xfrm>
              <a:off x="3582949" y="12"/>
              <a:ext cx="2264410" cy="1628139"/>
            </a:xfrm>
            <a:custGeom>
              <a:avLst/>
              <a:gdLst/>
              <a:ahLst/>
              <a:cxn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187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11077" y="457056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86451" y="1110580"/>
              <a:ext cx="560705" cy="622300"/>
            </a:xfrm>
            <a:custGeom>
              <a:avLst/>
              <a:gdLst/>
              <a:ahLst/>
              <a:cxn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512" y="1298544"/>
            <a:ext cx="1681480" cy="1989455"/>
            <a:chOff x="1512" y="1298544"/>
            <a:chExt cx="1681480" cy="1989455"/>
          </a:xfrm>
        </p:grpSpPr>
        <p:sp>
          <p:nvSpPr>
            <p:cNvPr id="7" name="object 7" descr=""/>
            <p:cNvSpPr/>
            <p:nvPr/>
          </p:nvSpPr>
          <p:spPr>
            <a:xfrm>
              <a:off x="1512" y="2174022"/>
              <a:ext cx="1475740" cy="1114425"/>
            </a:xfrm>
            <a:custGeom>
              <a:avLst/>
              <a:gdLst/>
              <a:ahLst/>
              <a:cxnLst/>
              <a:rect l="l" t="t" r="r" b="b"/>
              <a:pathLst>
                <a:path w="1475740" h="1114425">
                  <a:moveTo>
                    <a:pt x="445032" y="0"/>
                  </a:moveTo>
                  <a:lnTo>
                    <a:pt x="0" y="444856"/>
                  </a:lnTo>
                  <a:lnTo>
                    <a:pt x="0" y="1113924"/>
                  </a:lnTo>
                  <a:lnTo>
                    <a:pt x="1391791" y="1113924"/>
                  </a:lnTo>
                  <a:lnTo>
                    <a:pt x="1475551" y="1030125"/>
                  </a:lnTo>
                  <a:lnTo>
                    <a:pt x="44503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12" y="1298544"/>
              <a:ext cx="615950" cy="1231265"/>
            </a:xfrm>
            <a:custGeom>
              <a:avLst/>
              <a:gdLst/>
              <a:ahLst/>
              <a:cxnLst/>
              <a:rect l="l" t="t" r="r" b="b"/>
              <a:pathLst>
                <a:path w="615950" h="1231264">
                  <a:moveTo>
                    <a:pt x="0" y="0"/>
                  </a:moveTo>
                  <a:lnTo>
                    <a:pt x="0" y="1231134"/>
                  </a:lnTo>
                  <a:lnTo>
                    <a:pt x="615564" y="615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162" y="1538657"/>
              <a:ext cx="198214" cy="8887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162" y="1538657"/>
              <a:ext cx="198214" cy="8887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1879" y="691533"/>
            <a:ext cx="2893695" cy="3543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 spc="65"/>
              <a:t>Ethical</a:t>
            </a:r>
            <a:r>
              <a:rPr dirty="0" sz="2150" spc="75"/>
              <a:t> </a:t>
            </a:r>
            <a:r>
              <a:rPr dirty="0" sz="2150" spc="80"/>
              <a:t>Considerations</a:t>
            </a:r>
            <a:endParaRPr sz="2150"/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6197" y="1410580"/>
            <a:ext cx="1095521" cy="242221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220398" y="1242358"/>
            <a:ext cx="1866264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81915" marR="5080" indent="-26670">
              <a:lnSpc>
                <a:spcPct val="101099"/>
              </a:lnSpc>
              <a:spcBef>
                <a:spcPts val="100"/>
              </a:spcBef>
              <a:tabLst>
                <a:tab pos="1825625" algn="l"/>
              </a:tabLst>
            </a:pP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rapid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advancement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85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8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raises ethical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 concerns 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related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 to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850" spc="-14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endParaRPr sz="8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  <a:tabLst>
                <a:tab pos="1154430" algn="l"/>
              </a:tabLst>
            </a:pPr>
            <a:r>
              <a:rPr dirty="0" sz="850" spc="-11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8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850" spc="-9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8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9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8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endParaRPr sz="850">
              <a:latin typeface="Verdana"/>
              <a:cs typeface="Verdana"/>
            </a:endParaRPr>
          </a:p>
          <a:p>
            <a:pPr algn="r" marL="12700" marR="5080" indent="154305">
              <a:lnSpc>
                <a:spcPct val="101099"/>
              </a:lnSpc>
              <a:spcBef>
                <a:spcPts val="25"/>
              </a:spcBef>
            </a:pP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dirty="0" sz="8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address</a:t>
            </a:r>
            <a:r>
              <a:rPr dirty="0" sz="8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these issues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to ensure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25">
                <a:solidFill>
                  <a:srgbClr val="FFFFFF"/>
                </a:solidFill>
                <a:latin typeface="Verdana"/>
                <a:cs typeface="Verdana"/>
              </a:rPr>
              <a:t>responsible</a:t>
            </a:r>
            <a:r>
              <a:rPr dirty="0" sz="8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50" spc="-85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850" spc="-30">
                <a:solidFill>
                  <a:srgbClr val="FFFFFF"/>
                </a:solidFill>
                <a:latin typeface="Verdana"/>
                <a:cs typeface="Verdana"/>
              </a:rPr>
              <a:t> development.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794598" y="1166647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46988" y="1061668"/>
            <a:ext cx="2036673" cy="2036671"/>
          </a:xfrm>
          <a:prstGeom prst="rect">
            <a:avLst/>
          </a:prstGeom>
        </p:spPr>
      </p:pic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50"/>
              </a:spcBef>
            </a:pPr>
            <a:r>
              <a:rPr dirty="0" spc="75"/>
              <a:t>MADE</a:t>
            </a:r>
            <a:r>
              <a:rPr dirty="0" spc="70"/>
              <a:t> </a:t>
            </a:r>
            <a:r>
              <a:rPr dirty="0"/>
              <a:t>BY</a:t>
            </a:r>
            <a:r>
              <a:rPr dirty="0" spc="25"/>
              <a:t> </a:t>
            </a:r>
            <a:r>
              <a:rPr dirty="0" spc="85"/>
              <a:t>HIMANSHU</a:t>
            </a:r>
            <a:r>
              <a:rPr dirty="0" spc="70"/>
              <a:t> </a:t>
            </a:r>
            <a:r>
              <a:rPr dirty="0" spc="35"/>
              <a:t>JAIN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2023-11-25T05:13:11Z</dcterms:created>
  <dcterms:modified xsi:type="dcterms:W3CDTF">2023-11-25T05:13:11Z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2023-11-25T00:00:00Z</vt:filetime>
  </property>
  <property fmtid="{D5CDD505-2E9C-101B-9397-08002B2CF9AE}" pid="3" name="LastSaved">
    <vt:filetime>2023-11-25T00:00:00Z</vt:filetime>
  </property>
  <property fmtid="{D5CDD505-2E9C-101B-9397-08002B2CF9AE}" pid="4" name="Producer">
    <vt:lpwstr>GPL Ghostscript 10.02.0</vt:lpwstr>
  </property>
</Properties>
</file>